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Raleway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-bold.fntdata"/><Relationship Id="rId10" Type="http://schemas.openxmlformats.org/officeDocument/2006/relationships/slide" Target="slides/slide4.xml"/><Relationship Id="rId54" Type="http://schemas.openxmlformats.org/officeDocument/2006/relationships/font" Target="fonts/Raleway-regular.fntdata"/><Relationship Id="rId13" Type="http://schemas.openxmlformats.org/officeDocument/2006/relationships/slide" Target="slides/slide7.xml"/><Relationship Id="rId57" Type="http://schemas.openxmlformats.org/officeDocument/2006/relationships/font" Target="fonts/Raleway-boldItalic.fntdata"/><Relationship Id="rId12" Type="http://schemas.openxmlformats.org/officeDocument/2006/relationships/slide" Target="slides/slide6.xml"/><Relationship Id="rId56" Type="http://schemas.openxmlformats.org/officeDocument/2006/relationships/font" Target="fonts/Raleway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uffandnonsense.co.uk/archives/css_specificity_wars.html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ssreset.com/scripts/eric-meyer-reset-css/" TargetMode="External"/><Relationship Id="rId3" Type="http://schemas.openxmlformats.org/officeDocument/2006/relationships/hyperlink" Target="http://html5doctor.com/html-5-reset-stylesheet/" TargetMode="External"/><Relationship Id="rId4" Type="http://schemas.openxmlformats.org/officeDocument/2006/relationships/hyperlink" Target="https://necolas.github.io/normalize.css/" TargetMode="External"/><Relationship Id="rId5" Type="http://schemas.openxmlformats.org/officeDocument/2006/relationships/hyperlink" Target="https://en.wikipedia.org/wiki/CSS_frameworks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ob_Ross" TargetMode="External"/><Relationship Id="rId3" Type="http://schemas.openxmlformats.org/officeDocument/2006/relationships/hyperlink" Target="https://www.youtube.com/channel/UCxcnsr1R5Ge_fbTu5ajt8DQ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u="sng">
                <a:hlinkClick r:id="rId2"/>
              </a:rPr>
              <a:t>https://stuffandnonsense.co.uk/archives/css_specificity_wars.html</a:t>
            </a:r>
            <a:endParaRPr sz="10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/>
              <a:t>Each character (selector) is given its own Sith power (specificity value) depending on how powerful they are in the ways of the Dark Side:</a:t>
            </a:r>
            <a:endParaRPr sz="1000"/>
          </a:p>
          <a:p>
            <a:pPr indent="-2921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eriod"/>
            </a:pPr>
            <a:r>
              <a:rPr lang="en-GB" sz="1000"/>
              <a:t>A storm trooper (element selector) is less powerful than Darth Maul (class selector*)</a:t>
            </a:r>
            <a:endParaRPr sz="1000"/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eriod"/>
            </a:pPr>
            <a:r>
              <a:rPr lang="en-GB" sz="1000"/>
              <a:t>Darth Maul is less powerful than Darth Vader (ID selector)</a:t>
            </a:r>
            <a:endParaRPr sz="1000"/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eriod"/>
            </a:pPr>
            <a:r>
              <a:rPr lang="en-GB" sz="1000"/>
              <a:t>Darth Vader is less powerful than the than the Emperor (style attribute)</a:t>
            </a:r>
            <a:endParaRPr sz="1000"/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AutoNum type="arabicPeriod"/>
            </a:pPr>
            <a:r>
              <a:rPr lang="en-GB" sz="1000"/>
              <a:t>The Death Star blows up everything</a:t>
            </a:r>
            <a:endParaRPr sz="10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Kiekviena naršyklė turi savo numatytą (default) html elementų atvaizdavimą. Kitaip sakant default css reikšmes.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Jos skiriasi tarp skirtingų naršyklių.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Kad suvienodinti puslapio išvaizdą skirtingose naršyklėse, yra sukurti specialūs css failai, kurie nustato vienodas reikšmes visoms naršyklėms.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rgbClr val="1155CC"/>
                </a:solidFill>
                <a:hlinkClick r:id="rId2"/>
              </a:rPr>
              <a:t>http://cssreset.com/scripts/eric-meyer-reset-css/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rgbClr val="8B81D2"/>
                </a:solidFill>
                <a:hlinkClick r:id="rId3"/>
              </a:rPr>
              <a:t>http://html5doctor.com/html-5-reset-stylesheet/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rgbClr val="1155CC"/>
                </a:solidFill>
                <a:hlinkClick r:id="rId4"/>
              </a:rPr>
              <a:t>https://necolas.github.io/normalize.css/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Du tipai: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Reset </a:t>
            </a:r>
            <a:r>
              <a:rPr lang="en-GB">
                <a:solidFill>
                  <a:schemeClr val="dk1"/>
                </a:solidFill>
              </a:rPr>
              <a:t>- panaikina dauguma taisyklių, kurias naršyklės tau pridėjo.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Normalize</a:t>
            </a:r>
            <a:r>
              <a:rPr lang="en-GB">
                <a:solidFill>
                  <a:schemeClr val="dk1"/>
                </a:solidFill>
              </a:rPr>
              <a:t> - suvienodina išvaizdą, nepanaikina naudingų taisyklių.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Jei naudojamės CSS frameworku, tai nereikia šito daryti.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https://en.wikipedia.org/wiki/CSS_frameworks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https://en.wikipedia.org/wiki/Bob_Ross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https://www.youtube.com/channel/UCxcnsr1R5Ge_fbTu5ajt8DQ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mozilla.org/en-US/docs/Web/CSS/Referenc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pecificity.keegan.st/" TargetMode="External"/><Relationship Id="rId4" Type="http://schemas.openxmlformats.org/officeDocument/2006/relationships/image" Target="../media/image4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gif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n.wikipedia.org/wiki/JavaScript#Uses_outside_Web_page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gif"/><Relationship Id="rId4" Type="http://schemas.openxmlformats.org/officeDocument/2006/relationships/hyperlink" Target="https://makecode.microbit.org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blog.garstasio.com/you-dont-need-jquery/selectors" TargetMode="External"/><Relationship Id="rId4" Type="http://schemas.openxmlformats.org/officeDocument/2006/relationships/hyperlink" Target="https://www.w3schools.com/js/js_htmldom_html.asp" TargetMode="External"/><Relationship Id="rId5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hyperlink" Target="https://www.w3schools.com/js/js_htmldom_css.asp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311700" y="744575"/>
            <a:ext cx="8520600" cy="10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Homework assignment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63000"/>
            <a:ext cx="476250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CSS declaration block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50" y="1351175"/>
            <a:ext cx="8752900" cy="27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CSS ruleset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88" y="1344875"/>
            <a:ext cx="8405425" cy="245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CSS comments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75" y="1209750"/>
            <a:ext cx="8741027" cy="3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Selector by name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17850" l="0" r="0" t="0"/>
          <a:stretch/>
        </p:blipFill>
        <p:spPr>
          <a:xfrm>
            <a:off x="879150" y="1599173"/>
            <a:ext cx="7131299" cy="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50" y="2828875"/>
            <a:ext cx="7131301" cy="52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Selector by .class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00" y="1509100"/>
            <a:ext cx="7131300" cy="57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000" y="2804300"/>
            <a:ext cx="7131301" cy="52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Selector by #id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349" y="1513600"/>
            <a:ext cx="7131299" cy="57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350" y="2583575"/>
            <a:ext cx="7131301" cy="52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Universal selector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38" y="1728949"/>
            <a:ext cx="7572125" cy="11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Combinators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50" y="1082425"/>
            <a:ext cx="755466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378550" y="1440175"/>
            <a:ext cx="7851000" cy="12345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Properties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ackground-color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ackground-image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font-family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font-weight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73525" y="4298625"/>
            <a:ext cx="60996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https://developer.mozilla.org/en-US/docs/Web/CSS/Reference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3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How to add style to your HTML?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There are three ways to do it: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AutoNum type="arabicPeriod"/>
            </a:pPr>
            <a:r>
              <a:rPr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Inline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AutoNum type="arabicPeriod"/>
            </a:pPr>
            <a:r>
              <a:rPr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Adding it in </a:t>
            </a:r>
            <a:r>
              <a:rPr lang="en-GB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r>
              <a:rPr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section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AutoNum type="arabicPeriod"/>
            </a:pPr>
            <a:r>
              <a:rPr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Linking css document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175" y="2748675"/>
            <a:ext cx="3379500" cy="20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487" y="987550"/>
            <a:ext cx="3325025" cy="33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Inline style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13" y="1401400"/>
            <a:ext cx="7408775" cy="28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&lt;style&gt;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00" y="1128975"/>
            <a:ext cx="6933275" cy="35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Linking css file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63" y="1219500"/>
            <a:ext cx="7890275" cy="32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Exercise 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Add styles in three different ways: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Inline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In Head element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In a separate css file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Add styles using different selectors: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Element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Class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Try these properties: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3867925" y="3588100"/>
            <a:ext cx="474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○"/>
            </a:pPr>
            <a:r>
              <a:rPr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font-size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○"/>
            </a:pPr>
            <a:r>
              <a:rPr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font-weight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○"/>
            </a:pPr>
            <a:r>
              <a:rPr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543150" y="3588100"/>
            <a:ext cx="474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○"/>
            </a:pPr>
            <a:r>
              <a:rPr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background-color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○"/>
            </a:pPr>
            <a:r>
              <a:rPr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○"/>
            </a:pPr>
            <a:r>
              <a:rPr lang="en-GB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font-family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CSS specificity calculator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44857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https://specificity.keegan.st/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262" y="1137050"/>
            <a:ext cx="4019475" cy="329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6413"/>
            <a:ext cx="8839201" cy="369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W3C really is in a galaxy far, far away!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625" y="1351175"/>
            <a:ext cx="7083624" cy="31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314150"/>
            <a:ext cx="76009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82275"/>
            <a:ext cx="77724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254575"/>
            <a:ext cx="725805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Lesson agenda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CSS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Selectors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Specificity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Quick intro to JS (static vs dynamic web page)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297150"/>
            <a:ext cx="74866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339700"/>
            <a:ext cx="752475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203475"/>
            <a:ext cx="714375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!important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50" y="1132975"/>
            <a:ext cx="8278301" cy="34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150" y="152400"/>
            <a:ext cx="46757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CSS reset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300" y="1521100"/>
            <a:ext cx="3661374" cy="27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77900"/>
            <a:ext cx="3962549" cy="216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204" y="1102776"/>
            <a:ext cx="2261600" cy="313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JavaScript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Raleway"/>
                <a:ea typeface="Raleway"/>
                <a:cs typeface="Raleway"/>
                <a:sym typeface="Raleway"/>
              </a:rPr>
              <a:t>JavaScript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(JS) is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Lightweight interpreted or JIT-compiled programming language with first-class functions.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Prototype-based, multi-paradigm, dynamic language, supporting object-oriented, imperative, and declarative (e.g. functional programming) styles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Used not only for web pages </a:t>
            </a:r>
            <a:r>
              <a:rPr lang="en-GB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https://en.wikipedia.org/wiki/JavaScript#Uses_outside_Web_pages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Not just scripting language for web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99" y="1165850"/>
            <a:ext cx="7942199" cy="35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205750" y="4681125"/>
            <a:ext cx="474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https://makecode.microbit.org/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How to add JavaScript to your HTML?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There are three ways to do it:</a:t>
            </a:r>
            <a:endParaRPr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rabicPeriod"/>
            </a:pPr>
            <a:r>
              <a:rPr lang="en-GB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 </a:t>
            </a:r>
            <a:r>
              <a:rPr lang="en-GB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r>
              <a:rPr lang="en-GB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using </a:t>
            </a:r>
            <a:r>
              <a:rPr lang="en-GB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rabicPeriod"/>
            </a:pPr>
            <a:r>
              <a:rPr lang="en-GB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 </a:t>
            </a:r>
            <a:r>
              <a:rPr lang="en-GB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r>
              <a:rPr lang="en-GB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using </a:t>
            </a:r>
            <a:r>
              <a:rPr lang="en-GB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AutoNum type="arabicPeriod"/>
            </a:pPr>
            <a:r>
              <a:rPr lang="en-GB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Linking external JS</a:t>
            </a:r>
            <a:endParaRPr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0" l="0" r="66723" t="0"/>
          <a:stretch/>
        </p:blipFill>
        <p:spPr>
          <a:xfrm>
            <a:off x="5577300" y="2752700"/>
            <a:ext cx="1343800" cy="23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 b="0" l="67402" r="0" t="0"/>
          <a:stretch/>
        </p:blipFill>
        <p:spPr>
          <a:xfrm>
            <a:off x="7488498" y="2728025"/>
            <a:ext cx="1343800" cy="241547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/>
          <p:nvPr/>
        </p:nvSpPr>
        <p:spPr>
          <a:xfrm>
            <a:off x="6970100" y="3843225"/>
            <a:ext cx="518400" cy="510300"/>
          </a:xfrm>
          <a:prstGeom prst="mathPlus">
            <a:avLst>
              <a:gd fmla="val 23520" name="adj1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Example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001" y="1645325"/>
            <a:ext cx="2185450" cy="23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523" y="1645325"/>
            <a:ext cx="2299400" cy="25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4045738" y="2658913"/>
            <a:ext cx="595500" cy="4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409525" y="1017725"/>
            <a:ext cx="47175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Plain HTML vs HTML with CSS: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In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&lt;head&gt;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or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&lt;body&gt;</a:t>
            </a:r>
            <a:r>
              <a:rPr lang="en-GB"/>
              <a:t> 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using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r>
              <a:rPr lang="en-GB">
                <a:latin typeface="Raleway"/>
                <a:ea typeface="Raleway"/>
                <a:cs typeface="Raleway"/>
                <a:sym typeface="Raleway"/>
              </a:rPr>
              <a:t> tag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13" y="1245353"/>
            <a:ext cx="8047375" cy="34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50">
                <a:latin typeface="Raleway"/>
                <a:ea typeface="Raleway"/>
                <a:cs typeface="Raleway"/>
                <a:sym typeface="Raleway"/>
              </a:rPr>
              <a:t>External JavaScript</a:t>
            </a:r>
            <a:endParaRPr sz="2250"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00" y="1244375"/>
            <a:ext cx="7830799" cy="32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 b="15515" l="24067" r="18559" t="47035"/>
          <a:stretch/>
        </p:blipFill>
        <p:spPr>
          <a:xfrm>
            <a:off x="2166851" y="1342175"/>
            <a:ext cx="4616800" cy="12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150" y="2942213"/>
            <a:ext cx="4480197" cy="162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 b="10801" l="556" r="0" t="0"/>
          <a:stretch/>
        </p:blipFill>
        <p:spPr>
          <a:xfrm>
            <a:off x="715975" y="1467825"/>
            <a:ext cx="7755175" cy="4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988" y="2083200"/>
            <a:ext cx="6588013" cy="28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Selecting DOM elements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444425" y="4472850"/>
            <a:ext cx="474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https://blog.garstasio.com/you-dont-need-jquery/selectors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https://www.w3schools.com/js/js_htmldom_html.asp</a:t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275" y="1170125"/>
            <a:ext cx="7905310" cy="31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Changing CSS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00" y="1374350"/>
            <a:ext cx="7773198" cy="2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518475" y="4394600"/>
            <a:ext cx="474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https://www.w3schools.com/js/js_htmldom_css.asp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endParaRPr/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Add JavaScript file to your project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Link it to your index.html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Show greeting message with alert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Prompt background color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Change one of the paragraphs background color with the given color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1114425"/>
            <a:ext cx="68389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450" y="487050"/>
            <a:ext cx="5707100" cy="42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What is CSS?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Cascading Style Sheets</a:t>
            </a:r>
            <a:r>
              <a:rPr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(CSS)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Char char="●"/>
            </a:pPr>
            <a:r>
              <a:rPr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describes the presentation of a document written in HTML or XML</a:t>
            </a:r>
            <a:endParaRPr b="1"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Char char="●"/>
            </a:pPr>
            <a:r>
              <a:rPr lang="en-GB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not really a programming language, not a markup language either — it is a style sheet language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How does it work?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aleway"/>
              <a:buAutoNum type="arabicPeriod"/>
            </a:pPr>
            <a:r>
              <a:rPr lang="en-GB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Select HTML element</a:t>
            </a:r>
            <a:endParaRPr sz="3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aleway"/>
              <a:buAutoNum type="arabicPeriod"/>
            </a:pPr>
            <a:r>
              <a:rPr lang="en-GB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Choose style property</a:t>
            </a:r>
            <a:endParaRPr sz="3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aleway"/>
              <a:buAutoNum type="arabicPeriod"/>
            </a:pPr>
            <a:r>
              <a:rPr lang="en-GB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Choose value for that property</a:t>
            </a:r>
            <a:endParaRPr sz="3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CSS semantics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Vaizdo rezultatas pagal užklausą „css tag explained“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25" y="1535948"/>
            <a:ext cx="7727575" cy="26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CSS declaration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963" y="1416531"/>
            <a:ext cx="6196075" cy="26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